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7" r:id="rId3"/>
    <p:sldId id="268" r:id="rId4"/>
    <p:sldId id="257" r:id="rId5"/>
    <p:sldId id="258" r:id="rId6"/>
    <p:sldId id="308" r:id="rId7"/>
    <p:sldId id="303" r:id="rId8"/>
    <p:sldId id="302" r:id="rId9"/>
    <p:sldId id="297" r:id="rId10"/>
    <p:sldId id="296" r:id="rId11"/>
    <p:sldId id="295" r:id="rId12"/>
    <p:sldId id="294" r:id="rId13"/>
    <p:sldId id="293" r:id="rId14"/>
    <p:sldId id="292" r:id="rId15"/>
    <p:sldId id="291" r:id="rId16"/>
    <p:sldId id="289" r:id="rId17"/>
    <p:sldId id="309" r:id="rId1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6C8AF34-4FEB-4FE6-8DA9-D49244C693A2}">
          <p14:sldIdLst>
            <p14:sldId id="256"/>
            <p14:sldId id="267"/>
            <p14:sldId id="268"/>
            <p14:sldId id="257"/>
            <p14:sldId id="258"/>
            <p14:sldId id="308"/>
            <p14:sldId id="303"/>
            <p14:sldId id="302"/>
            <p14:sldId id="297"/>
            <p14:sldId id="296"/>
            <p14:sldId id="295"/>
            <p14:sldId id="294"/>
          </p14:sldIdLst>
        </p14:section>
        <p14:section name="Untitled Section" id="{2BBDF7F2-4942-4C0D-B339-D39E70FB8C26}">
          <p14:sldIdLst>
            <p14:sldId id="293"/>
            <p14:sldId id="292"/>
            <p14:sldId id="291"/>
            <p14:sldId id="289"/>
            <p14:sldId id="309"/>
          </p14:sldIdLst>
        </p14:section>
        <p14:section name="Untitled Section" id="{B2AAEFA8-73A1-45DD-B69F-B7291BA4E07D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94660"/>
  </p:normalViewPr>
  <p:slideViewPr>
    <p:cSldViewPr snapToGrid="0">
      <p:cViewPr>
        <p:scale>
          <a:sx n="53" d="100"/>
          <a:sy n="53" d="100"/>
        </p:scale>
        <p:origin x="-102" y="-3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Pedagoginė psichologinė tarnyba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F0-4681-B9F2-4D9A665636C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Švietimo centro, pagalbos mokyklai/mokytojui centro padalinys/skyrius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F0-4681-B9F2-4D9A665636C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Švietimo centras, švietimo pagalbos tarnyba, pagalbos mokiniui, mokytojui ir mokyklai centras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AF0-4681-B9F2-4D9A665636CF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Kita: švietimo ir sporto paslaugų centras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AF0-4681-B9F2-4D9A665636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484544"/>
        <c:axId val="35681408"/>
      </c:barChart>
      <c:catAx>
        <c:axId val="754845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5681408"/>
        <c:crosses val="autoZero"/>
        <c:auto val="1"/>
        <c:lblAlgn val="ctr"/>
        <c:lblOffset val="100"/>
        <c:noMultiLvlLbl val="0"/>
      </c:catAx>
      <c:valAx>
        <c:axId val="35681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484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177832919768408"/>
          <c:y val="6.8811940676090186E-2"/>
          <c:w val="0.33829611248966085"/>
          <c:h val="0.81097024317743416"/>
        </c:manualLayout>
      </c:layout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Seminarai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220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47-46D5-857D-86FC9199B05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Paskaitos, pranešimai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47-46D5-857D-86FC9199B05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Mokymai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294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D47-46D5-857D-86FC9199B054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Straipsniai spaudoje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213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D47-46D5-857D-86FC9199B054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Rekomendacijų, lankstinukų rengimas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723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D47-46D5-857D-86FC9199B054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Atvejų aptarimas, analizė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Lapas1!$G$2</c:f>
              <c:numCache>
                <c:formatCode>General</c:formatCode>
                <c:ptCount val="1"/>
                <c:pt idx="0">
                  <c:v>1691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D47-46D5-857D-86FC9199B054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Kita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Pedagoginis psichologinis švietimas</c:v>
                </c:pt>
              </c:strCache>
            </c:strRef>
          </c:cat>
          <c:val>
            <c:numRef>
              <c:f>Lapas1!$H$2</c:f>
              <c:numCache>
                <c:formatCode>General</c:formatCode>
                <c:ptCount val="1"/>
                <c:pt idx="0">
                  <c:v>325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D47-46D5-857D-86FC9199B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904768"/>
        <c:axId val="39906304"/>
      </c:barChart>
      <c:catAx>
        <c:axId val="3990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9906304"/>
        <c:crosses val="autoZero"/>
        <c:auto val="1"/>
        <c:lblAlgn val="ctr"/>
        <c:lblOffset val="100"/>
        <c:noMultiLvlLbl val="0"/>
      </c:catAx>
      <c:valAx>
        <c:axId val="39906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9047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714241017886003E-2"/>
          <c:y val="5.5911526684164478E-2"/>
          <c:w val="0.60632713957112971"/>
          <c:h val="0.867166994750656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Dalyvavimas savivaldybės VGK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486-466E-805D-3E977FDF2BE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Dalyvavimas projektinėje veikloje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486-466E-805D-3E977FDF2BE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Tarpžinybiniai/tarpinstituciniai pasitarimai, posėdžiai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518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486-466E-805D-3E977FDF2BEE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Pagalba mokykloms krizių valdyme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486-466E-805D-3E977FDF2BEE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Akcijos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124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486-466E-805D-3E977FDF2BEE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Kita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Kita veikla</c:v>
                </c:pt>
              </c:strCache>
            </c:strRef>
          </c:cat>
          <c:val>
            <c:numRef>
              <c:f>Lapas1!$G$2</c:f>
              <c:numCache>
                <c:formatCode>General</c:formatCode>
                <c:ptCount val="1"/>
                <c:pt idx="0">
                  <c:v>689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486-466E-805D-3E977FDF2B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014208"/>
        <c:axId val="40015744"/>
      </c:barChart>
      <c:catAx>
        <c:axId val="4001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40015744"/>
        <c:crosses val="autoZero"/>
        <c:auto val="1"/>
        <c:lblAlgn val="ctr"/>
        <c:lblOffset val="100"/>
        <c:noMultiLvlLbl val="0"/>
      </c:catAx>
      <c:valAx>
        <c:axId val="40015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1420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43031568567741E-2"/>
          <c:y val="5.3675065616797898E-2"/>
          <c:w val="0.62044854337959132"/>
          <c:h val="0.879486089238845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Įvykdytų tyrimų skaičius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Tyrimai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7D8-4B6A-95C1-3D7229C2420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Tyrimuose dalyvavusių asmenų skaičius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Tyrimai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8580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7D8-4B6A-95C1-3D7229C24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039168"/>
        <c:axId val="40040704"/>
      </c:barChart>
      <c:catAx>
        <c:axId val="400391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040704"/>
        <c:crosses val="autoZero"/>
        <c:auto val="1"/>
        <c:lblAlgn val="ctr"/>
        <c:lblOffset val="100"/>
        <c:noMultiLvlLbl val="0"/>
      </c:catAx>
      <c:valAx>
        <c:axId val="4004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03916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Dalyvavimas seminaruose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Kvalifikacijos tobulinimas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827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63-4173-9BF8-DF75392C905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Dalyvavimas mokymuose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Kvalifikacijos tobulinimas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63-4173-9BF8-DF75392C905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Dalyvavimas konferencijose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Kvalifikacijos tobulinimas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322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D63-4173-9BF8-DF75392C905C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Dalyvavimas supervizijose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Kvalifikacijos tobulinimas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D63-4173-9BF8-DF75392C905C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Kita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Kvalifikacijos tobulinimas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165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D63-4173-9BF8-DF75392C90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88448"/>
        <c:axId val="39583744"/>
      </c:barChart>
      <c:catAx>
        <c:axId val="396884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9583744"/>
        <c:crosses val="autoZero"/>
        <c:auto val="1"/>
        <c:lblAlgn val="ctr"/>
        <c:lblOffset val="100"/>
        <c:noMultiLvlLbl val="0"/>
      </c:catAx>
      <c:valAx>
        <c:axId val="39583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68844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Mokinio krepšelio lėšos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finansavimas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3720546.62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A8-4C50-AC5B-ADCFD6DBF58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Steigėjo lėšos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finansavimas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3749565.9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A8-4C50-AC5B-ADCFD6DBF58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Specialiųjų programų lėšos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finansavimas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425101.41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FA8-4C50-AC5B-ADCFD6DBF58D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Kiti finansavimo šaltiniai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finansavimas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29947.78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FA8-4C50-AC5B-ADCFD6DBF58D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Kitos pajamos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finansavimas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333386.31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FA8-4C50-AC5B-ADCFD6DBF5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15872"/>
        <c:axId val="39642240"/>
      </c:barChart>
      <c:catAx>
        <c:axId val="396158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9642240"/>
        <c:crosses val="autoZero"/>
        <c:auto val="1"/>
        <c:lblAlgn val="ctr"/>
        <c:lblOffset val="100"/>
        <c:noMultiLvlLbl val="0"/>
      </c:catAx>
      <c:valAx>
        <c:axId val="39642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61587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Pedagoginė psichologinė tarnyba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1F-4090-BE6C-48D9DA13BDD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Kt. juridinis statusas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01F-4090-BE6C-48D9DA13B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065280"/>
        <c:axId val="36066816"/>
      </c:barChart>
      <c:catAx>
        <c:axId val="3606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6066816"/>
        <c:crosses val="autoZero"/>
        <c:auto val="1"/>
        <c:lblAlgn val="ctr"/>
        <c:lblOffset val="100"/>
        <c:noMultiLvlLbl val="0"/>
      </c:catAx>
      <c:valAx>
        <c:axId val="36066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0652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21922340093337E-2"/>
          <c:y val="4.217481361838317E-2"/>
          <c:w val="0.69828133784378543"/>
          <c:h val="0.887377918961846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Pareigybių (etatų) sk.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360.23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18-48B2-8E31-12805AF5D58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Specialistų (darbuotojų) sk.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475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18-48B2-8E31-12805AF5D58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Kt. darbuotojai: pareigybių sk.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78.25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18-48B2-8E31-12805AF5D58E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Kt. darbutojai: darbuotojų sk.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99.25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18-48B2-8E31-12805AF5D58E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Neužimtos pareigybės (etatai): specialistai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6.45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A18-48B2-8E31-12805AF5D58E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Neužimtos pareigybės (etatai): kt. darbuotojai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18-48B2-8E31-12805AF5D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456512"/>
        <c:axId val="37474688"/>
      </c:barChart>
      <c:catAx>
        <c:axId val="37456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7474688"/>
        <c:crosses val="autoZero"/>
        <c:auto val="1"/>
        <c:lblAlgn val="ctr"/>
        <c:lblOffset val="100"/>
        <c:noMultiLvlLbl val="0"/>
      </c:catAx>
      <c:valAx>
        <c:axId val="3747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456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862421573068362"/>
          <c:y val="7.0641626860354384E-2"/>
          <c:w val="0.22158386260468971"/>
          <c:h val="0.90303778509680754"/>
        </c:manualLayout>
      </c:layout>
      <c:overlay val="0"/>
      <c:txPr>
        <a:bodyPr/>
        <a:lstStyle/>
        <a:p>
          <a:pPr>
            <a:defRPr sz="1200" b="1" baseline="0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2164691534770276E-2"/>
          <c:y val="4.3284677134656412E-2"/>
          <c:w val="0.70745711710278636"/>
          <c:h val="0.870743964022041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Logopedai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79.599999999999994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27-4F03-AE86-3679E2A562D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Specialieji pedagogai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71.25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827-4F03-AE86-3679E2A562D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Psichologai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169.95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827-4F03-AE86-3679E2A562D5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Psichologo asistentas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0.75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827-4F03-AE86-3679E2A562D5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Socialiniai pedagogai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32.75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827-4F03-AE86-3679E2A562D5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Surdopedagogai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Lapas1!$G$2</c:f>
              <c:numCache>
                <c:formatCode>General</c:formatCode>
                <c:ptCount val="1"/>
                <c:pt idx="0">
                  <c:v>3.2250000000000001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827-4F03-AE86-3679E2A562D5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Tiflopedagogai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PPT/ŠPT</c:v>
                </c:pt>
              </c:strCache>
            </c:strRef>
          </c:cat>
          <c:val>
            <c:numRef>
              <c:f>Lapas1!$H$2</c:f>
              <c:numCache>
                <c:formatCode>General</c:formatCode>
                <c:ptCount val="1"/>
                <c:pt idx="0">
                  <c:v>1.125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827-4F03-AE86-3679E2A562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765248"/>
        <c:axId val="37749504"/>
      </c:barChart>
      <c:catAx>
        <c:axId val="35765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7749504"/>
        <c:crosses val="autoZero"/>
        <c:auto val="1"/>
        <c:lblAlgn val="ctr"/>
        <c:lblOffset val="100"/>
        <c:noMultiLvlLbl val="0"/>
      </c:catAx>
      <c:valAx>
        <c:axId val="37749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7652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78372968530449"/>
          <c:y val="0.15900323863025892"/>
          <c:w val="0.24206169304594502"/>
          <c:h val="0.70928397108256203"/>
        </c:manualLayout>
      </c:layout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SUP įvertinimas (vertina mažiau nei 3 specialistai)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2526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5FC-468E-B362-D583A4B3640C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SUP įvertinimas (vertina 3 ir daugiau specialistai)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13038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5FC-468E-B362-D583A4B3640C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Brandumo ugdytis pagal priešmokyklinio UP įvertinimas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354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5FC-468E-B362-D583A4B3640C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Vaikų gabumų įvertinimas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635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5FC-468E-B362-D583A4B3640C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Profesinio kryptingumo įvertinimas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180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FC-468E-B362-D583A4B3640C}"/>
            </c:ext>
          </c:extLst>
        </c:ser>
        <c:ser>
          <c:idx val="5"/>
          <c:order val="5"/>
          <c:tx>
            <c:strRef>
              <c:f>Lapas1!$G$1</c:f>
              <c:strCache>
                <c:ptCount val="1"/>
                <c:pt idx="0">
                  <c:v>Išvadų tikslinimas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Lapas1!$G$2</c:f>
              <c:numCache>
                <c:formatCode>General</c:formatCode>
                <c:ptCount val="1"/>
                <c:pt idx="0">
                  <c:v>1340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5FC-468E-B362-D583A4B3640C}"/>
            </c:ext>
          </c:extLst>
        </c:ser>
        <c:ser>
          <c:idx val="6"/>
          <c:order val="6"/>
          <c:tx>
            <c:strRef>
              <c:f>Lapas1!$H$1</c:f>
              <c:strCache>
                <c:ptCount val="1"/>
                <c:pt idx="0">
                  <c:v>Pažymų dėl PUPP ar BE pritaikymo parengimas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Lapas1!$H$2</c:f>
              <c:numCache>
                <c:formatCode>General</c:formatCode>
                <c:ptCount val="1"/>
                <c:pt idx="0">
                  <c:v>1259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5FC-468E-B362-D583A4B3640C}"/>
            </c:ext>
          </c:extLst>
        </c:ser>
        <c:ser>
          <c:idx val="7"/>
          <c:order val="7"/>
          <c:tx>
            <c:strRef>
              <c:f>Lapas1!$I$1</c:f>
              <c:strCache>
                <c:ptCount val="1"/>
                <c:pt idx="0">
                  <c:v>Kita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PPT skaičius Lietuvoje 54</c:v>
                </c:pt>
              </c:strCache>
            </c:strRef>
          </c:cat>
          <c:val>
            <c:numRef>
              <c:f>Lapas1!$I$2</c:f>
              <c:numCache>
                <c:formatCode>General</c:formatCode>
                <c:ptCount val="1"/>
                <c:pt idx="0">
                  <c:v>3210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5FC-468E-B362-D583A4B36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380672"/>
        <c:axId val="38382208"/>
      </c:barChart>
      <c:catAx>
        <c:axId val="38380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8382208"/>
        <c:crosses val="autoZero"/>
        <c:auto val="1"/>
        <c:lblAlgn val="ctr"/>
        <c:lblOffset val="100"/>
        <c:noMultiLvlLbl val="0"/>
      </c:catAx>
      <c:valAx>
        <c:axId val="38382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3806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 algn="just"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Tarnyboje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Psichologas</c:v>
                </c:pt>
                <c:pt idx="1">
                  <c:v>Specialusis pedagogas</c:v>
                </c:pt>
                <c:pt idx="2">
                  <c:v>Logopedas</c:v>
                </c:pt>
                <c:pt idx="3">
                  <c:v>Socialinis pedagogas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14391</c:v>
                </c:pt>
                <c:pt idx="1">
                  <c:v>11487</c:v>
                </c:pt>
                <c:pt idx="2">
                  <c:v>10537</c:v>
                </c:pt>
                <c:pt idx="3">
                  <c:v>4209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A4-466C-9B43-40F9A0E5F01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Mokykloje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Psichologas</c:v>
                </c:pt>
                <c:pt idx="1">
                  <c:v>Specialusis pedagogas</c:v>
                </c:pt>
                <c:pt idx="2">
                  <c:v>Logopedas</c:v>
                </c:pt>
                <c:pt idx="3">
                  <c:v>Socialinis pedagogas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5907</c:v>
                </c:pt>
                <c:pt idx="1">
                  <c:v>1776</c:v>
                </c:pt>
                <c:pt idx="2">
                  <c:v>7557</c:v>
                </c:pt>
                <c:pt idx="3">
                  <c:v>1343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A4-466C-9B43-40F9A0E5F0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30688"/>
        <c:axId val="33332224"/>
      </c:barChart>
      <c:catAx>
        <c:axId val="3333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3332224"/>
        <c:crosses val="autoZero"/>
        <c:auto val="1"/>
        <c:lblAlgn val="ctr"/>
        <c:lblOffset val="100"/>
        <c:noMultiLvlLbl val="0"/>
      </c:catAx>
      <c:valAx>
        <c:axId val="333322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3306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Tarnyboje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Psichologas</c:v>
                </c:pt>
                <c:pt idx="1">
                  <c:v>Specialusis pedagogas</c:v>
                </c:pt>
                <c:pt idx="2">
                  <c:v>Logopedas</c:v>
                </c:pt>
                <c:pt idx="3">
                  <c:v>Socialinis pedagogas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18792</c:v>
                </c:pt>
                <c:pt idx="1">
                  <c:v>557</c:v>
                </c:pt>
                <c:pt idx="2">
                  <c:v>873</c:v>
                </c:pt>
                <c:pt idx="3">
                  <c:v>12951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DC-49C6-8C12-BB8ECAC0CC9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Mokykloje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Lapas1!$A$2:$A$5</c:f>
              <c:strCache>
                <c:ptCount val="4"/>
                <c:pt idx="0">
                  <c:v>Psichologas</c:v>
                </c:pt>
                <c:pt idx="1">
                  <c:v>Specialusis pedagogas</c:v>
                </c:pt>
                <c:pt idx="2">
                  <c:v>Logopedas</c:v>
                </c:pt>
                <c:pt idx="3">
                  <c:v>Socialinis pedagogas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67865</c:v>
                </c:pt>
                <c:pt idx="1">
                  <c:v>5476</c:v>
                </c:pt>
                <c:pt idx="2">
                  <c:v>7964</c:v>
                </c:pt>
                <c:pt idx="3">
                  <c:v>4642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DC-49C6-8C12-BB8ECAC0CC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380224"/>
        <c:axId val="33381760"/>
      </c:barChart>
      <c:catAx>
        <c:axId val="33380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3381760"/>
        <c:crosses val="autoZero"/>
        <c:auto val="1"/>
        <c:lblAlgn val="ctr"/>
        <c:lblOffset val="100"/>
        <c:noMultiLvlLbl val="0"/>
      </c:catAx>
      <c:valAx>
        <c:axId val="3338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3802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865883567832707E-2"/>
          <c:y val="5.5478103996690335E-2"/>
          <c:w val="0.74211694849619203"/>
          <c:h val="0.868196707969643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Psichologas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Vaikams/mokiniams</c:v>
                </c:pt>
                <c:pt idx="1">
                  <c:v>Tėvams</c:v>
                </c:pt>
                <c:pt idx="2">
                  <c:v>Mokytojams/specialistams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454</c:v>
                </c:pt>
                <c:pt idx="1">
                  <c:v>315</c:v>
                </c:pt>
                <c:pt idx="2">
                  <c:v>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4A-48A1-8CE3-00A752281E7B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Socialinis pedagogas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Vaikams/mokiniams</c:v>
                </c:pt>
                <c:pt idx="1">
                  <c:v>Tėvams</c:v>
                </c:pt>
                <c:pt idx="2">
                  <c:v>Mokytojams/specialistams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158</c:v>
                </c:pt>
                <c:pt idx="1">
                  <c:v>40</c:v>
                </c:pt>
                <c:pt idx="2">
                  <c:v>122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E4A-48A1-8CE3-00A752281E7B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Kt. PPT specialistai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Lapas1!$A$2:$A$4</c:f>
              <c:strCache>
                <c:ptCount val="3"/>
                <c:pt idx="0">
                  <c:v>Vaikams/mokiniams</c:v>
                </c:pt>
                <c:pt idx="1">
                  <c:v>Tėvams</c:v>
                </c:pt>
                <c:pt idx="2">
                  <c:v>Mokytojams/specialistams</c:v>
                </c:pt>
              </c:strCache>
            </c:strRef>
          </c:cat>
          <c:val>
            <c:numRef>
              <c:f>Lapas1!$D$2:$D$4</c:f>
              <c:numCache>
                <c:formatCode>General</c:formatCode>
                <c:ptCount val="3"/>
                <c:pt idx="0">
                  <c:v>25</c:v>
                </c:pt>
                <c:pt idx="1">
                  <c:v>7</c:v>
                </c:pt>
                <c:pt idx="2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E4A-48A1-8CE3-00A752281E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13120"/>
        <c:axId val="39814656"/>
      </c:barChart>
      <c:catAx>
        <c:axId val="3981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9814656"/>
        <c:crosses val="autoZero"/>
        <c:auto val="1"/>
        <c:lblAlgn val="ctr"/>
        <c:lblOffset val="100"/>
        <c:noMultiLvlLbl val="0"/>
      </c:catAx>
      <c:valAx>
        <c:axId val="39814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81312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Miesto/rajono MV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Metodinė veikla</c:v>
                </c:pt>
              </c:strCache>
            </c:strRef>
          </c:cat>
          <c:val>
            <c:numRef>
              <c:f>Lapas1!$B$2</c:f>
              <c:numCache>
                <c:formatCode>General</c:formatCode>
                <c:ptCount val="1"/>
                <c:pt idx="0">
                  <c:v>556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84-4FEB-8F41-31CF61FB8402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Dalyvavimas mokyklos VGK posėdžiuose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Metodinė veikla</c:v>
                </c:pt>
              </c:strCache>
            </c:strRef>
          </c:cat>
          <c:val>
            <c:numRef>
              <c:f>Lapas1!$C$2</c:f>
              <c:numCache>
                <c:formatCode>General</c:formatCode>
                <c:ptCount val="1"/>
                <c:pt idx="0">
                  <c:v>721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D84-4FEB-8F41-31CF61FB8402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Pedagoginės veiklos vertinimas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Metodinė veikla</c:v>
                </c:pt>
              </c:strCache>
            </c:strRef>
          </c:cat>
          <c:val>
            <c:numRef>
              <c:f>Lapas1!$D$2</c:f>
              <c:numCache>
                <c:formatCode>General</c:formatCode>
                <c:ptCount val="1"/>
                <c:pt idx="0">
                  <c:v>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D84-4FEB-8F41-31CF61FB8402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Metodinių priemonių, knygų rengimas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Metodinė veikla</c:v>
                </c:pt>
              </c:strCache>
            </c:strRef>
          </c:cat>
          <c:val>
            <c:numRef>
              <c:f>Lapas1!$E$2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D84-4FEB-8F41-31CF61FB8402}"/>
            </c:ext>
          </c:extLst>
        </c:ser>
        <c:ser>
          <c:idx val="4"/>
          <c:order val="4"/>
          <c:tx>
            <c:strRef>
              <c:f>Lapas1!$F$1</c:f>
              <c:strCache>
                <c:ptCount val="1"/>
                <c:pt idx="0">
                  <c:v>Kita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Lapas1!$A$2</c:f>
              <c:strCache>
                <c:ptCount val="1"/>
                <c:pt idx="0">
                  <c:v>Metodinė veikla</c:v>
                </c:pt>
              </c:strCache>
            </c:strRef>
          </c:cat>
          <c:val>
            <c:numRef>
              <c:f>Lapas1!$F$2</c:f>
              <c:numCache>
                <c:formatCode>General</c:formatCode>
                <c:ptCount val="1"/>
                <c:pt idx="0">
                  <c:v>1240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D84-4FEB-8F41-31CF61FB8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65120"/>
        <c:axId val="39766656"/>
      </c:barChart>
      <c:catAx>
        <c:axId val="3976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lt-LT"/>
          </a:p>
        </c:txPr>
        <c:crossAx val="39766656"/>
        <c:crosses val="autoZero"/>
        <c:auto val="1"/>
        <c:lblAlgn val="ctr"/>
        <c:lblOffset val="100"/>
        <c:noMultiLvlLbl val="0"/>
      </c:catAx>
      <c:valAx>
        <c:axId val="39766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9765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786964129483817"/>
          <c:y val="0.24835489313835771"/>
          <c:w val="0.33213031650786418"/>
          <c:h val="0.49773411351104047"/>
        </c:manualLayout>
      </c:layout>
      <c:overlay val="0"/>
      <c:txPr>
        <a:bodyPr/>
        <a:lstStyle/>
        <a:p>
          <a:pPr>
            <a:defRPr sz="12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lt-LT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4E88F-414D-4195-BD68-01F55B5EB842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3351E-C79E-4E0F-9DAE-2A92A1BA5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2138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08FC4-E93A-49FB-9BD0-F0EAB2F0DD25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C1CBA-DE27-4C96-B3B7-5B25F470858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17073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377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80690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5977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6290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1109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0337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9693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784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332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79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41591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CB74-B4A3-4940-927F-E7A833249CFD}" type="datetimeFigureOut">
              <a:rPr lang="lt-LT" smtClean="0"/>
              <a:t>2020.07.21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B0BD4-20C9-4F80-8CA4-4B8144B9BFDF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233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t.wikipedia.org/wiki/1990_m." TargetMode="External"/><Relationship Id="rId2" Type="http://schemas.openxmlformats.org/officeDocument/2006/relationships/hyperlink" Target="https://lt.wikipedia.org/wiki/Lietuv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t.wikipedia.org/wiki/2009_m." TargetMode="External"/><Relationship Id="rId5" Type="http://schemas.openxmlformats.org/officeDocument/2006/relationships/hyperlink" Target="https://lt.wikipedia.org/wiki/Lietuvos_savivaldybi%C5%B3_reforma" TargetMode="External"/><Relationship Id="rId4" Type="http://schemas.openxmlformats.org/officeDocument/2006/relationships/hyperlink" Target="https://lt.wikipedia.org/wiki/1999_m.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02423"/>
            <a:ext cx="9144000" cy="2180491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/>
              <a:t/>
            </a:r>
            <a:br>
              <a:rPr lang="lt-LT" dirty="0"/>
            </a:br>
            <a:r>
              <a:rPr lang="lt-LT" sz="5300" b="1" smtClean="0"/>
              <a:t>Lietuvos </a:t>
            </a:r>
            <a:r>
              <a:rPr lang="lt-LT" sz="5300" b="1" dirty="0"/>
              <a:t>R</a:t>
            </a:r>
            <a:r>
              <a:rPr lang="lt-LT" sz="5300" b="1" smtClean="0"/>
              <a:t>espublikos</a:t>
            </a:r>
            <a:r>
              <a:rPr lang="lt-LT" sz="5300" b="1" dirty="0" smtClean="0"/>
              <a:t/>
            </a:r>
            <a:br>
              <a:rPr lang="lt-LT" sz="5300" b="1" dirty="0" smtClean="0"/>
            </a:br>
            <a:r>
              <a:rPr lang="lt-LT" sz="5300" b="1" dirty="0" smtClean="0"/>
              <a:t>Pedagoginių psichologinių tarnybų </a:t>
            </a:r>
            <a:br>
              <a:rPr lang="lt-LT" sz="5300" b="1" dirty="0" smtClean="0"/>
            </a:br>
            <a:r>
              <a:rPr lang="lt-LT" sz="5300" b="1" dirty="0" smtClean="0"/>
              <a:t>2019 m. veiklos analizė  </a:t>
            </a:r>
            <a:endParaRPr lang="lt-LT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6196"/>
            <a:ext cx="9144000" cy="1101603"/>
          </a:xfrm>
        </p:spPr>
        <p:txBody>
          <a:bodyPr>
            <a:normAutofit fontScale="55000" lnSpcReduction="20000"/>
          </a:bodyPr>
          <a:lstStyle/>
          <a:p>
            <a:r>
              <a:rPr lang="lt-LT" dirty="0" smtClean="0"/>
              <a:t>Nacionalinė švietimo agentūra</a:t>
            </a:r>
          </a:p>
          <a:p>
            <a:r>
              <a:rPr lang="lt-LT" dirty="0" smtClean="0"/>
              <a:t>Švietimo pagalbos departamentas</a:t>
            </a:r>
          </a:p>
          <a:p>
            <a:r>
              <a:rPr lang="lt-LT" dirty="0" smtClean="0"/>
              <a:t>Specialiosios pedagogikos skyrius</a:t>
            </a:r>
          </a:p>
          <a:p>
            <a:r>
              <a:rPr lang="lt-LT" dirty="0" smtClean="0"/>
              <a:t>Vilnius</a:t>
            </a:r>
            <a:endParaRPr lang="lt-LT" dirty="0"/>
          </a:p>
        </p:txBody>
      </p:sp>
      <p:pic>
        <p:nvPicPr>
          <p:cNvPr id="1026" name="Paveikslėlis 1" descr="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278" y="163024"/>
            <a:ext cx="11144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004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Specialiosios</a:t>
            </a:r>
            <a:r>
              <a:rPr lang="en-US" b="1" dirty="0"/>
              <a:t> </a:t>
            </a:r>
            <a:r>
              <a:rPr lang="en-US" b="1" dirty="0" err="1"/>
              <a:t>pedagoginės</a:t>
            </a:r>
            <a:r>
              <a:rPr lang="en-US" b="1" dirty="0"/>
              <a:t> ir </a:t>
            </a:r>
            <a:r>
              <a:rPr lang="en-US" b="1" dirty="0" err="1"/>
              <a:t>psichologinės</a:t>
            </a:r>
            <a:r>
              <a:rPr lang="en-US" b="1" dirty="0"/>
              <a:t> </a:t>
            </a:r>
            <a:r>
              <a:rPr lang="lt-LT" b="1" dirty="0"/>
              <a:t>pagalbos teikimas</a:t>
            </a:r>
            <a:endParaRPr lang="lt-LT" dirty="0"/>
          </a:p>
        </p:txBody>
      </p:sp>
      <p:graphicFrame>
        <p:nvGraphicFramePr>
          <p:cNvPr id="4" name="Diagrama 2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6830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Grupių</a:t>
            </a:r>
            <a:r>
              <a:rPr lang="en-US" b="1" dirty="0"/>
              <a:t> </a:t>
            </a:r>
            <a:r>
              <a:rPr lang="en-US" b="1" dirty="0" err="1"/>
              <a:t>vedimas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2622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Metodinė</a:t>
            </a:r>
            <a:r>
              <a:rPr lang="en-US" b="1" dirty="0"/>
              <a:t> </a:t>
            </a:r>
            <a:r>
              <a:rPr lang="en-US" b="1" dirty="0" err="1"/>
              <a:t>veikla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9491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Pedagoginis</a:t>
            </a:r>
            <a:r>
              <a:rPr lang="en-US" b="1" dirty="0"/>
              <a:t> </a:t>
            </a:r>
            <a:r>
              <a:rPr lang="en-US" b="1" dirty="0" err="1"/>
              <a:t>psichologinis</a:t>
            </a:r>
            <a:r>
              <a:rPr lang="en-US" b="1" dirty="0"/>
              <a:t> </a:t>
            </a:r>
            <a:r>
              <a:rPr lang="en-US" b="1" dirty="0" err="1"/>
              <a:t>švietimas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4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Kita </a:t>
            </a:r>
            <a:r>
              <a:rPr lang="en-US" b="1" dirty="0" err="1"/>
              <a:t>veikla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3555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Tyrimai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6523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Kvalifikacijos tobulinimas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369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PPT finansavimas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2513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43867"/>
          </a:xfrm>
        </p:spPr>
        <p:txBody>
          <a:bodyPr>
            <a:normAutofit fontScale="90000"/>
          </a:bodyPr>
          <a:lstStyle/>
          <a:p>
            <a:r>
              <a:rPr lang="lt-LT" dirty="0" smtClean="0"/>
              <a:t>Pedagoginės psichologinės tarnybos -  administraciniu aspektu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538" y="1705708"/>
            <a:ext cx="10515600" cy="5499955"/>
          </a:xfrm>
        </p:spPr>
        <p:txBody>
          <a:bodyPr/>
          <a:lstStyle/>
          <a:p>
            <a:endParaRPr lang="lt-LT" b="1" u="sng" dirty="0" smtClean="0">
              <a:hlinkClick r:id="rId2"/>
            </a:endParaRPr>
          </a:p>
          <a:p>
            <a:r>
              <a:rPr lang="lt-LT" b="1" u="sng" dirty="0" smtClean="0">
                <a:hlinkClick r:id="rId2"/>
              </a:rPr>
              <a:t>Lietuvos</a:t>
            </a:r>
            <a:r>
              <a:rPr lang="lt-LT" b="1" dirty="0"/>
              <a:t> savivaldybės</a:t>
            </a:r>
            <a:r>
              <a:rPr lang="lt-LT" dirty="0"/>
              <a:t> yra pagrindinis administracinis-teritorinis vienetas Lietuvoje po Nepriklausomybės atgavimo </a:t>
            </a:r>
            <a:r>
              <a:rPr lang="lt-LT" dirty="0">
                <a:hlinkClick r:id="rId3" tooltip="1990 m."/>
              </a:rPr>
              <a:t>1990</a:t>
            </a:r>
            <a:r>
              <a:rPr lang="lt-LT" dirty="0"/>
              <a:t> m</a:t>
            </a:r>
            <a:r>
              <a:rPr lang="lt-LT" dirty="0" smtClean="0"/>
              <a:t>.</a:t>
            </a:r>
          </a:p>
          <a:p>
            <a:r>
              <a:rPr lang="lt-LT" dirty="0">
                <a:hlinkClick r:id="rId4" tooltip="1999 m."/>
              </a:rPr>
              <a:t>1999</a:t>
            </a:r>
            <a:r>
              <a:rPr lang="lt-LT" dirty="0"/>
              <a:t> m. atlikta </a:t>
            </a:r>
            <a:r>
              <a:rPr lang="lt-LT" dirty="0">
                <a:hlinkClick r:id="rId5" tooltip="Lietuvos savivaldybių reforma"/>
              </a:rPr>
              <a:t>savivaldybių reforma</a:t>
            </a:r>
            <a:r>
              <a:rPr lang="lt-LT" dirty="0"/>
              <a:t>, </a:t>
            </a:r>
            <a:r>
              <a:rPr lang="lt-LT" dirty="0">
                <a:hlinkClick r:id="rId6" tooltip="2009 m."/>
              </a:rPr>
              <a:t>2009</a:t>
            </a:r>
            <a:r>
              <a:rPr lang="lt-LT" dirty="0"/>
              <a:t> m. iš viso yra 60 </a:t>
            </a:r>
            <a:r>
              <a:rPr lang="lt-LT" dirty="0" smtClean="0"/>
              <a:t>savivaldybių</a:t>
            </a:r>
          </a:p>
          <a:p>
            <a:r>
              <a:rPr lang="lt-LT" dirty="0" smtClean="0"/>
              <a:t>54 savivaldybėse savo veiklą vykdo pedagoginės psichologinės tarnybos (toliau – PPT).</a:t>
            </a:r>
          </a:p>
          <a:p>
            <a:r>
              <a:rPr lang="lt-LT" dirty="0" smtClean="0"/>
              <a:t>6-iose savivaldybėse: Alytaus rajono, Birštono, Kalvarijos, Neringos, Pagėgių, </a:t>
            </a:r>
            <a:r>
              <a:rPr lang="lt-LT" dirty="0"/>
              <a:t>R</a:t>
            </a:r>
            <a:r>
              <a:rPr lang="lt-LT" dirty="0" smtClean="0"/>
              <a:t>ietavo PPT nėra (savivaldybėse mažiau nei 10 000 gyventojų, nors PPT steigimas nepriklauso nei nuo gyventojų, nei nuo mokinių skaičiaus)</a:t>
            </a:r>
          </a:p>
          <a:p>
            <a:endParaRPr lang="lt-LT" dirty="0" smtClean="0"/>
          </a:p>
          <a:p>
            <a:endParaRPr lang="lt-LT" dirty="0" smtClean="0"/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57495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PPT 2019 m. veiklos ataskaitų analizė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Iš 54 PPT 2019 m. veiklos ataskaitas pateikė 54 PPT - 100%</a:t>
            </a:r>
          </a:p>
          <a:p>
            <a:endParaRPr lang="lt-LT" dirty="0"/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36" y="3068516"/>
            <a:ext cx="2396087" cy="1802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6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/>
              <a:t> </a:t>
            </a:r>
            <a:br>
              <a:rPr lang="lt-LT" dirty="0"/>
            </a:br>
            <a:r>
              <a:rPr lang="lt-LT" b="1" dirty="0" smtClean="0"/>
              <a:t>PPT </a:t>
            </a:r>
            <a:r>
              <a:rPr lang="lt-LT" b="1" dirty="0"/>
              <a:t>juridinis </a:t>
            </a:r>
            <a:r>
              <a:rPr lang="lt-LT" b="1" dirty="0" smtClean="0"/>
              <a:t>statusas (1)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71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PPT juridinis statusas </a:t>
            </a:r>
            <a:r>
              <a:rPr lang="lt-LT" b="1" dirty="0" smtClean="0"/>
              <a:t>(2)</a:t>
            </a:r>
            <a:endParaRPr lang="lt-LT" dirty="0"/>
          </a:p>
        </p:txBody>
      </p:sp>
      <p:graphicFrame>
        <p:nvGraphicFramePr>
          <p:cNvPr id="4" name="Diagrama 2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468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PPT</a:t>
            </a:r>
            <a:r>
              <a:rPr lang="lt-LT" b="1" dirty="0"/>
              <a:t> pareigybių (etatų) ir specialistų (darbuotojų) </a:t>
            </a:r>
            <a:r>
              <a:rPr lang="lt-LT" b="1" dirty="0" smtClean="0"/>
              <a:t>skaičiaus santykis</a:t>
            </a:r>
            <a:endParaRPr lang="lt-LT" dirty="0"/>
          </a:p>
        </p:txBody>
      </p:sp>
      <p:graphicFrame>
        <p:nvGraphicFramePr>
          <p:cNvPr id="5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409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/>
              <a:t>PPT specialistų pagal pareigybes skaičius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73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Pedagoginis</a:t>
            </a:r>
            <a:r>
              <a:rPr lang="en-US" b="1" dirty="0"/>
              <a:t> </a:t>
            </a:r>
            <a:r>
              <a:rPr lang="en-US" b="1" dirty="0" err="1"/>
              <a:t>psichologinis</a:t>
            </a:r>
            <a:r>
              <a:rPr lang="en-US" b="1" dirty="0"/>
              <a:t> </a:t>
            </a:r>
            <a:r>
              <a:rPr lang="lt-LT" b="1" dirty="0"/>
              <a:t>įvertinimas</a:t>
            </a:r>
            <a:endParaRPr lang="lt-LT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6055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Pedagoginis psichologinis konsultavimas</a:t>
            </a:r>
            <a:endParaRPr lang="lt-LT" b="1" dirty="0"/>
          </a:p>
        </p:txBody>
      </p:sp>
      <p:graphicFrame>
        <p:nvGraphicFramePr>
          <p:cNvPr id="4" name="Diagrama 1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917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87</Words>
  <Application>Microsoft Office PowerPoint</Application>
  <PresentationFormat>Custom</PresentationFormat>
  <Paragraphs>28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  Lietuvos Respublikos Pedagoginių psichologinių tarnybų  2019 m. veiklos analizė  </vt:lpstr>
      <vt:lpstr>Pedagoginės psichologinės tarnybos -  administraciniu aspektu</vt:lpstr>
      <vt:lpstr>PPT 2019 m. veiklos ataskaitų analizė</vt:lpstr>
      <vt:lpstr>  PPT juridinis statusas (1) </vt:lpstr>
      <vt:lpstr>PPT juridinis statusas (2)</vt:lpstr>
      <vt:lpstr>PPT pareigybių (etatų) ir specialistų (darbuotojų) skaičiaus santykis</vt:lpstr>
      <vt:lpstr>PPT specialistų pagal pareigybes skaičius</vt:lpstr>
      <vt:lpstr>Pedagoginis psichologinis įvertinimas</vt:lpstr>
      <vt:lpstr>Pedagoginis psichologinis konsultavimas</vt:lpstr>
      <vt:lpstr>Specialiosios pedagoginės ir psichologinės pagalbos teikimas</vt:lpstr>
      <vt:lpstr>Grupių vedimas</vt:lpstr>
      <vt:lpstr>Metodinė veikla</vt:lpstr>
      <vt:lpstr>Pedagoginis psichologinis švietimas</vt:lpstr>
      <vt:lpstr>Kita veikla</vt:lpstr>
      <vt:lpstr>Tyrimai</vt:lpstr>
      <vt:lpstr>Kvalifikacijos tobulinimas</vt:lpstr>
      <vt:lpstr>PPT finansavimas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Lietuvos respublikos Pedagoginių psichologinių tarnybų 2019 m. veiklos analizė</dc:title>
  <dc:creator>Windows User</dc:creator>
  <cp:lastModifiedBy>Alma</cp:lastModifiedBy>
  <cp:revision>191</cp:revision>
  <dcterms:created xsi:type="dcterms:W3CDTF">2020-02-25T11:03:23Z</dcterms:created>
  <dcterms:modified xsi:type="dcterms:W3CDTF">2020-07-21T08:00:03Z</dcterms:modified>
</cp:coreProperties>
</file>